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2" r:id="rId2"/>
    <p:sldId id="256" r:id="rId3"/>
    <p:sldId id="257" r:id="rId4"/>
    <p:sldId id="258" r:id="rId5"/>
    <p:sldId id="260" r:id="rId6"/>
    <p:sldId id="273" r:id="rId7"/>
    <p:sldId id="274" r:id="rId8"/>
    <p:sldId id="275" r:id="rId9"/>
    <p:sldId id="282" r:id="rId10"/>
    <p:sldId id="264" r:id="rId11"/>
    <p:sldId id="277" r:id="rId12"/>
    <p:sldId id="281" r:id="rId13"/>
    <p:sldId id="263" r:id="rId14"/>
    <p:sldId id="279" r:id="rId15"/>
    <p:sldId id="269" r:id="rId16"/>
    <p:sldId id="280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49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02.11.2020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628" y="2786058"/>
            <a:ext cx="4013516" cy="3857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Эмоциональный интеллект - ресурс эффективной работы педагога</a:t>
            </a: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214291"/>
            <a:ext cx="8472518" cy="5000660"/>
          </a:xfrm>
        </p:spPr>
        <p:txBody>
          <a:bodyPr>
            <a:normAutofit fontScale="70000" lnSpcReduction="20000"/>
          </a:bodyPr>
          <a:lstStyle/>
          <a:p>
            <a:pPr algn="ctr" fontAlgn="base">
              <a:buNone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Понятие «эмоциональный интеллект» включает в себя 5 компонентов:</a:t>
            </a:r>
          </a:p>
          <a:p>
            <a:pPr lvl="0" fontAlgn="base"/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Самосознание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— способность человека правильно понимать свои эмоции и мотивацию, оценивать свои слабые и сильные стороны, определять цели и жизненные ценности.</a:t>
            </a:r>
          </a:p>
          <a:p>
            <a:pPr lvl="0" fontAlgn="base"/>
            <a:r>
              <a:rPr lang="ru-RU" b="1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Саморегуляция</a:t>
            </a: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— способность контролировать свои эмоции и сдерживать импульсы.</a:t>
            </a:r>
          </a:p>
          <a:p>
            <a:pPr lvl="0" fontAlgn="base"/>
            <a:r>
              <a:rPr lang="ru-RU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Мотивация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— способность стремиться к цели ради самого факта ее достижения.</a:t>
            </a:r>
          </a:p>
          <a:p>
            <a:pPr lvl="0" fontAlgn="base"/>
            <a:r>
              <a:rPr lang="ru-RU" b="1" dirty="0" err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Эмпатия</a:t>
            </a:r>
            <a:r>
              <a:rPr lang="ru-RU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— способность понимать эмоции, которые испытывают окружающие, учитывать чувства других людей при принятии решений, а также сопереживать другим людям.</a:t>
            </a:r>
          </a:p>
          <a:p>
            <a:pPr lvl="0" fontAlgn="base"/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Социальные навыки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— способность выстраивать отношения с людьми и направлять их поведение в желаемом направлении.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6588224" y="4574981"/>
            <a:ext cx="2375261" cy="22830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620688"/>
            <a:ext cx="8136904" cy="5040561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более 30 слов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ваш словарный запас позволяет дифференцированно выражать ваши чувства; ваши эмоциональные переживания будут поняты окружающими;</a:t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- 20 – 30 слов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вы можете различным образом выразить свои чувства, однако тренировка вам не помешает; 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менее 10 слов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вам необходима тренировка в выражении чувств.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6588224" y="4574981"/>
            <a:ext cx="2375261" cy="22830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285729"/>
            <a:ext cx="8358246" cy="4714908"/>
          </a:xfrm>
        </p:spPr>
        <p:txBody>
          <a:bodyPr>
            <a:normAutofit lnSpcReduction="10000"/>
          </a:bodyPr>
          <a:lstStyle/>
          <a:p>
            <a:pPr algn="just"/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«Важно понимать, что эмоциональный интеллект – это не противоположность интеллекту, как таковому, это не триумф сердца над разумом, а………»,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Дэвид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Карузо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американский актер и режиссер.</a:t>
            </a:r>
          </a:p>
          <a:p>
            <a:pPr algn="just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«Когда вы начинаете осознавать эмоции,  вы ……»,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Тара Майер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Робсон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американский психолог и автор книг по психологии.</a:t>
            </a:r>
          </a:p>
          <a:p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6429388" y="4574981"/>
            <a:ext cx="2375261" cy="22830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Дневник эмоций</a:t>
            </a:r>
            <a:endParaRPr lang="ru-RU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825855704"/>
              </p:ext>
            </p:extLst>
          </p:nvPr>
        </p:nvGraphicFramePr>
        <p:xfrm>
          <a:off x="1403648" y="1556792"/>
          <a:ext cx="6768752" cy="2626429"/>
        </p:xfrm>
        <a:graphic>
          <a:graphicData uri="http://schemas.openxmlformats.org/drawingml/2006/table">
            <a:tbl>
              <a:tblPr firstRow="1" firstCol="1" bandRow="1"/>
              <a:tblGrid>
                <a:gridCol w="1692188"/>
                <a:gridCol w="1692188"/>
                <a:gridCol w="1692188"/>
                <a:gridCol w="1692188"/>
              </a:tblGrid>
              <a:tr h="1750953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solidFill>
                            <a:srgbClr val="7030A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Что произошло</a:t>
                      </a:r>
                      <a:endParaRPr lang="ru-RU" sz="2000" dirty="0">
                        <a:solidFill>
                          <a:srgbClr val="7030A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>
                          <a:solidFill>
                            <a:srgbClr val="7030A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Эмоции</a:t>
                      </a:r>
                      <a:endParaRPr lang="ru-RU" sz="2000">
                        <a:solidFill>
                          <a:srgbClr val="7030A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>
                          <a:solidFill>
                            <a:srgbClr val="7030A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Ощущения</a:t>
                      </a:r>
                      <a:endParaRPr lang="ru-RU" sz="2000">
                        <a:solidFill>
                          <a:srgbClr val="7030A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solidFill>
                            <a:srgbClr val="7030A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Мысли</a:t>
                      </a:r>
                      <a:endParaRPr lang="ru-RU" sz="2000" dirty="0">
                        <a:solidFill>
                          <a:srgbClr val="7030A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75476">
                <a:tc>
                  <a:txBody>
                    <a:bodyPr/>
                    <a:lstStyle/>
                    <a:p>
                      <a:pPr algn="just"/>
                      <a:r>
                        <a:rPr lang="ru-RU" sz="14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4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4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4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6588224" y="4349423"/>
            <a:ext cx="2375261" cy="22830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вал 5"/>
          <p:cNvSpPr/>
          <p:nvPr/>
        </p:nvSpPr>
        <p:spPr>
          <a:xfrm>
            <a:off x="5929322" y="642918"/>
            <a:ext cx="2928958" cy="278608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вал 4"/>
          <p:cNvSpPr/>
          <p:nvPr/>
        </p:nvSpPr>
        <p:spPr>
          <a:xfrm>
            <a:off x="285720" y="857232"/>
            <a:ext cx="4214842" cy="248603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Проблема         Цель</a:t>
            </a:r>
            <a:endParaRPr lang="ru-RU" sz="7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трелка вправо 3"/>
          <p:cNvSpPr/>
          <p:nvPr/>
        </p:nvSpPr>
        <p:spPr>
          <a:xfrm>
            <a:off x="4643438" y="2071678"/>
            <a:ext cx="1071570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6357950" y="4143380"/>
            <a:ext cx="2375261" cy="22830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428604"/>
            <a:ext cx="8358246" cy="5286413"/>
          </a:xfrm>
        </p:spPr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Человек с </a:t>
            </a:r>
            <a:r>
              <a:rPr lang="ru-RU" sz="3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высоким эмоциональным интеллектом: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-понимает свои эмоции;</a:t>
            </a:r>
            <a:br>
              <a:rPr lang="ru-RU" sz="3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- знает, какую роль играют чувства и эмоции в общении с людьми;</a:t>
            </a:r>
            <a:br>
              <a:rPr lang="ru-RU" sz="3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-умеет выражать свои эмоции так, чтобы устанавливать и поддерживать доброжелательные отношения с окружающими;</a:t>
            </a:r>
            <a:br>
              <a:rPr lang="ru-RU" sz="3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- стремится познавать и обогащать свой внутренний мир;</a:t>
            </a:r>
            <a:br>
              <a:rPr lang="ru-RU" sz="3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- умеет регулировать свои эмоции; умеет управлять внутренней мотивацией, поддерживать настрой на достижение цели.</a:t>
            </a:r>
          </a:p>
          <a:p>
            <a:pPr>
              <a:buNone/>
            </a:pP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Человек с </a:t>
            </a:r>
            <a:r>
              <a:rPr lang="ru-RU" sz="3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низким уровнем EQ: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-конфликтен;</a:t>
            </a:r>
            <a:br>
              <a:rPr lang="ru-RU" sz="3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-раздражителен;</a:t>
            </a:r>
            <a:br>
              <a:rPr lang="ru-RU" sz="3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-нерешителен;</a:t>
            </a:r>
            <a:br>
              <a:rPr lang="ru-RU" sz="3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-стремится держать все под контролем;</a:t>
            </a:r>
            <a:br>
              <a:rPr lang="ru-RU" sz="3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- подвластен сильному чувству гнева.</a:t>
            </a:r>
            <a:endParaRPr lang="ru-RU" sz="3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6357950" y="4042118"/>
            <a:ext cx="2391221" cy="22983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285728"/>
            <a:ext cx="8472518" cy="5840435"/>
          </a:xfrm>
        </p:spPr>
        <p:txBody>
          <a:bodyPr>
            <a:normAutofit fontScale="92500" lnSpcReduction="20000"/>
          </a:bodyPr>
          <a:lstStyle/>
          <a:p>
            <a:pPr lvl="0" fontAlgn="base"/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Встать пораньше, чтобы встретить рассвет.</a:t>
            </a:r>
          </a:p>
          <a:p>
            <a:pPr lvl="0" fontAlgn="base"/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Увидеть то, на что мы никогда не смотрели: птичий след на снегу.</a:t>
            </a:r>
          </a:p>
          <a:p>
            <a:pPr lvl="0" fontAlgn="base"/>
            <a:r>
              <a:rPr lang="ru-RU" b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Написать маме, близкому человеку: “Я люблю тебя”.</a:t>
            </a:r>
          </a:p>
          <a:p>
            <a:pPr lvl="0" fontAlgn="base"/>
            <a:r>
              <a:rPr lang="ru-RU" b="1" dirty="0" smtClean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Шагать по парку, всем телом ощущая радость движения.</a:t>
            </a:r>
          </a:p>
          <a:p>
            <a:pPr lvl="0" fontAlgn="base"/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Дарить радость другим: улыбкой, словом или ласковым жестом.</a:t>
            </a:r>
          </a:p>
          <a:p>
            <a:pPr lvl="0" fontAlgn="base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Вспомнить обо всех, кто нам помог или нас любил и любит.</a:t>
            </a:r>
          </a:p>
          <a:p>
            <a:pPr lvl="0" fontAlgn="base"/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Порадоваться, что мы встретились</a:t>
            </a:r>
          </a:p>
          <a:p>
            <a:pPr lvl="0" fontAlgn="base">
              <a:buNone/>
            </a:pPr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  когда-то.</a:t>
            </a:r>
          </a:p>
          <a:p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6752779" y="4559641"/>
            <a:ext cx="2391221" cy="22983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Documents and Settings\Admin\Рабочий стол\ЭИ\радость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081" y="642918"/>
            <a:ext cx="8999836" cy="557216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Documents and Settings\Admin\Рабочий стол\ЭИ\гневd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285728"/>
            <a:ext cx="8124811" cy="596778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Admin\Рабочий стол\ЭИ\страх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1538" y="571480"/>
            <a:ext cx="6786610" cy="508340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:\Documents and Settings\Admin\Рабочий стол\ЭИ\sad-0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0535" y="642918"/>
            <a:ext cx="8005025" cy="576361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Documents and Settings\Admin\Рабочий стол\ЭИ\удивление ute-baby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1704" y="428592"/>
            <a:ext cx="8009386" cy="533959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Admin\Рабочий стол\ЭИ\отвращениеы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8668" y="428604"/>
            <a:ext cx="8711050" cy="585791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Documents and Settings\Admin\Рабочий стол\ЭИ\Prezrenie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9318" y="351992"/>
            <a:ext cx="7698895" cy="577417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500042"/>
            <a:ext cx="8401080" cy="5626121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Эмоциональный интеллект (EQ)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– это умение понимать свои  чувства  и эмоции, чувства и эмоции других людей,  умение эффективно влиять на свое и чужое поведение посредством управления своими эмоциями и  чувствами, а также эмоциями и  чувствами других людей.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5691194" y="4143380"/>
            <a:ext cx="3309929" cy="24824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476</TotalTime>
  <Words>183</Words>
  <Application>Microsoft Office PowerPoint</Application>
  <PresentationFormat>Экран (4:3)</PresentationFormat>
  <Paragraphs>33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Эмоциональный интеллект - ресурс эффективной работы педагога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Дневник эмоций</vt:lpstr>
      <vt:lpstr>Слайд 14</vt:lpstr>
      <vt:lpstr>Слайд 15</vt:lpstr>
      <vt:lpstr>Слайд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Admin</cp:lastModifiedBy>
  <cp:revision>61</cp:revision>
  <dcterms:modified xsi:type="dcterms:W3CDTF">2020-11-02T04:00:25Z</dcterms:modified>
</cp:coreProperties>
</file>